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12" r:id="rId1"/>
    <p:sldMasterId id="2147484065" r:id="rId2"/>
  </p:sldMasterIdLst>
  <p:notesMasterIdLst>
    <p:notesMasterId r:id="rId23"/>
  </p:notesMasterIdLst>
  <p:handoutMasterIdLst>
    <p:handoutMasterId r:id="rId24"/>
  </p:handoutMasterIdLst>
  <p:sldIdLst>
    <p:sldId id="258" r:id="rId3"/>
    <p:sldId id="259" r:id="rId4"/>
    <p:sldId id="276" r:id="rId5"/>
    <p:sldId id="281" r:id="rId6"/>
    <p:sldId id="275" r:id="rId7"/>
    <p:sldId id="294" r:id="rId8"/>
    <p:sldId id="295" r:id="rId9"/>
    <p:sldId id="285" r:id="rId10"/>
    <p:sldId id="286" r:id="rId11"/>
    <p:sldId id="288" r:id="rId12"/>
    <p:sldId id="289" r:id="rId13"/>
    <p:sldId id="290" r:id="rId14"/>
    <p:sldId id="287" r:id="rId15"/>
    <p:sldId id="291" r:id="rId16"/>
    <p:sldId id="264" r:id="rId17"/>
    <p:sldId id="292" r:id="rId18"/>
    <p:sldId id="293" r:id="rId19"/>
    <p:sldId id="296" r:id="rId20"/>
    <p:sldId id="271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BD38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8" autoAdjust="0"/>
    <p:restoredTop sz="94660"/>
  </p:normalViewPr>
  <p:slideViewPr>
    <p:cSldViewPr snapToGrid="0">
      <p:cViewPr varScale="1">
        <p:scale>
          <a:sx n="91" d="100"/>
          <a:sy n="91" d="100"/>
        </p:scale>
        <p:origin x="355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F731AAF-C7BB-430E-B6BB-50F6BB0E44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Project Title: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9A933B-4FCC-4121-8FA4-60D465E549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C068E0-CDCA-44E9-BAB3-0A1546096453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E80D8C-6F79-407E-91E5-0B2E54CE3B2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/>
              <a:t>Project Group No.: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EA7C7A-8BB2-4D90-AAF3-5944E8AB83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FC95D9-10D4-46BF-AA40-174205343B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2383006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Project Title: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139167-5BFF-47B1-ACB0-78D7059C451F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/>
              <a:t>Project Group No.: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4A5E48-842D-4B8C-90C1-DFA8CCF7BC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742979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308E6-9A43-42B5-88C8-891EE99F8A68}" type="datetime1">
              <a:rPr lang="en-IN" smtClean="0"/>
              <a:t>26-07-2022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215241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513BB-2B07-4385-BADE-E9C045379921}" type="datetime1">
              <a:rPr lang="en-IN" smtClean="0"/>
              <a:t>26-07-2022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446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3A060-9C11-410F-9EF8-EB4A05E4C2EE}" type="datetime1">
              <a:rPr lang="en-IN" smtClean="0"/>
              <a:t>26-07-2022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275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A473-1D6A-4FBA-80EA-C16D0565A700}" type="datetime1">
              <a:rPr lang="en-IN" smtClean="0"/>
              <a:t>26-07-2022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84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64FB5-56E1-4197-8AE3-F2AA477ED179}" type="datetime1">
              <a:rPr lang="en-IN" smtClean="0"/>
              <a:t>26-07-2022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61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EE059-CA36-4521-BC58-EBE7F2A99F3E}" type="datetime1">
              <a:rPr lang="en-IN" smtClean="0"/>
              <a:t>26-07-2022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19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F1B4-8674-4DF2-864D-5E11E25EEDA6}" type="datetime1">
              <a:rPr lang="en-IN" smtClean="0"/>
              <a:t>26-07-2022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66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53A6C-B597-4F46-8D79-D8153F5F4A5A}" type="datetime1">
              <a:rPr lang="en-IN" smtClean="0"/>
              <a:t>26-07-2022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53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AA71B-0BFF-4920-96D5-4BB4738CE628}" type="datetime1">
              <a:rPr lang="en-IN" smtClean="0"/>
              <a:t>26-07-2022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465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3E72D-0556-4159-BAC6-A8B25DC9C856}" type="datetime1">
              <a:rPr lang="en-IN" smtClean="0"/>
              <a:t>26-07-2022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554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B59CA-0CB8-4EC8-8653-B5434BB11AAE}" type="datetime1">
              <a:rPr lang="en-IN" smtClean="0"/>
              <a:t>26-07-2022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87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D97B7-9262-4C10-BD1C-AA1B6027A941}" type="datetime1">
              <a:rPr lang="en-IN" smtClean="0"/>
              <a:t>26-07-2022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8560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B5C58DDC-2B1C-4A83-A719-073181289454}" type="datetime1">
              <a:rPr lang="en-IN" smtClean="0"/>
              <a:t>26-07-2022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52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54B0D-8E7B-4D12-B2E6-078D5B5007BA}" type="datetime1">
              <a:rPr lang="en-IN" smtClean="0"/>
              <a:t>26-07-2022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03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5D90E-2155-42CC-981E-B74CCBAC9E2F}" type="datetime1">
              <a:rPr lang="en-IN" smtClean="0"/>
              <a:t>26-07-2022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88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D31C7-785B-4516-BA6E-FB51B8A1116E}" type="datetime1">
              <a:rPr lang="en-IN" smtClean="0"/>
              <a:t>26-07-2022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829080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ECEC0-44ED-41E2-B54C-6766E375F7E1}" type="datetime1">
              <a:rPr lang="en-IN" smtClean="0"/>
              <a:t>26-07-2022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624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EAFB6-33D1-481E-8353-82A1DE13DFD8}" type="datetime1">
              <a:rPr lang="en-IN" smtClean="0"/>
              <a:t>26-07-2022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888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AB22B-669E-45E8-A9B7-625C67783B6F}" type="datetime1">
              <a:rPr lang="en-IN" smtClean="0"/>
              <a:t>26-07-2022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9615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CA87D-BDF4-42A5-946C-1FD5BC9D44F4}" type="datetime1">
              <a:rPr lang="en-IN" smtClean="0"/>
              <a:t>26-07-2022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5650856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A93CE-BEA4-4296-9F9F-D92428A05088}" type="datetime1">
              <a:rPr lang="en-IN" smtClean="0"/>
              <a:t>26-07-2022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905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F9D5547E-1B8F-4017-B959-EDBA61372C26}" type="datetime1">
              <a:rPr lang="en-IN" smtClean="0"/>
              <a:t>26-07-2022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928117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C8ADF-1306-4270-9AD4-6CAB4CDF87C1}" type="datetime1">
              <a:rPr lang="en-IN" smtClean="0"/>
              <a:t>26-07-2022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7954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transition spd="slow">
    <p:fad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C8ADF-1306-4270-9AD4-6CAB4CDF87C1}" type="datetime1">
              <a:rPr lang="en-IN" smtClean="0"/>
              <a:t>26-07-2022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127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4070" r:id="rId5"/>
    <p:sldLayoutId id="2147484071" r:id="rId6"/>
    <p:sldLayoutId id="2147484072" r:id="rId7"/>
    <p:sldLayoutId id="2147484073" r:id="rId8"/>
    <p:sldLayoutId id="2147484074" r:id="rId9"/>
    <p:sldLayoutId id="2147484075" r:id="rId10"/>
    <p:sldLayoutId id="2147484076" r:id="rId11"/>
  </p:sldLayoutIdLst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41090" y="9523"/>
            <a:ext cx="66698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CS&amp;E</a:t>
            </a:r>
          </a:p>
          <a:p>
            <a:pPr algn="ctr"/>
            <a:r>
              <a:rPr lang="en-IN" sz="24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WORK PHASE-3 (18CSP83) PRESENTATION</a:t>
            </a:r>
          </a:p>
          <a:p>
            <a:pPr algn="ctr"/>
            <a:r>
              <a:rPr lang="en-IN" sz="24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2021-22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836" y="1846041"/>
            <a:ext cx="11082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TOPIC: 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LIGHT IMAGE ENHANCEMENT USING DEEP LEARNING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r>
              <a:rPr lang="en-IN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836" y="3163768"/>
            <a:ext cx="4126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GROUP ID:  </a:t>
            </a:r>
            <a:r>
              <a:rPr lang="en-US" sz="18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21CS35</a:t>
            </a:r>
            <a:r>
              <a:rPr lang="en-I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4064" y="4236651"/>
            <a:ext cx="42370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By:</a:t>
            </a:r>
          </a:p>
          <a:p>
            <a:r>
              <a:rPr lang="en-I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Charish Patel M N		1VE18CS041</a:t>
            </a:r>
          </a:p>
          <a:p>
            <a:r>
              <a:rPr lang="en-I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Chunith Gowda G S	1VE18CS043</a:t>
            </a:r>
          </a:p>
          <a:p>
            <a:r>
              <a:rPr lang="en-I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Rashmi  S		1VE18CS134</a:t>
            </a:r>
          </a:p>
          <a:p>
            <a:r>
              <a:rPr lang="en-I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Shirisha K S		1VE18CS146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91055" y="4130968"/>
            <a:ext cx="2082621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Guided By:</a:t>
            </a:r>
          </a:p>
          <a:p>
            <a:pPr algn="ctr"/>
            <a:r>
              <a:rPr lang="en-I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Balaji K</a:t>
            </a:r>
          </a:p>
          <a:p>
            <a:pPr algn="ctr"/>
            <a:r>
              <a:rPr lang="en-US" sz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Assistant Professor</a:t>
            </a:r>
            <a:r>
              <a:rPr lang="en-US" sz="1800" spc="-335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IN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Dept. of CS&amp;E</a:t>
            </a:r>
          </a:p>
          <a:p>
            <a:pPr algn="ctr"/>
            <a:r>
              <a:rPr lang="en-I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27054" y="6096548"/>
            <a:ext cx="616034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b="1" dirty="0">
                <a:solidFill>
                  <a:srgbClr val="99FF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AND ENGINEERING</a:t>
            </a:r>
          </a:p>
          <a:p>
            <a:pPr algn="ctr"/>
            <a:r>
              <a:rPr lang="en-IN" sz="1600" b="1" dirty="0">
                <a:solidFill>
                  <a:srgbClr val="99FF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SRI VENKATESHWARA COLLEGE OF ENGINEERING</a:t>
            </a:r>
          </a:p>
          <a:p>
            <a:pPr algn="ctr"/>
            <a:r>
              <a:rPr lang="en-IN" sz="1400" b="1" dirty="0">
                <a:solidFill>
                  <a:srgbClr val="99FF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VIDYANAGAR,BANGALORE-562157</a:t>
            </a:r>
            <a:endParaRPr lang="en-IN" sz="1600" b="1" dirty="0">
              <a:solidFill>
                <a:srgbClr val="99FF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scan0003">
            <a:extLst>
              <a:ext uri="{FF2B5EF4-FFF2-40B4-BE49-F238E27FC236}">
                <a16:creationId xmlns:a16="http://schemas.microsoft.com/office/drawing/2014/main" id="{AC5E39F8-23E3-4C84-907C-029C7BE83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8" t="11629" r="32230" b="19247"/>
          <a:stretch>
            <a:fillRect/>
          </a:stretch>
        </p:blipFill>
        <p:spPr bwMode="auto">
          <a:xfrm>
            <a:off x="11010900" y="0"/>
            <a:ext cx="11811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ome - SVCE">
            <a:extLst>
              <a:ext uri="{FF2B5EF4-FFF2-40B4-BE49-F238E27FC236}">
                <a16:creationId xmlns:a16="http://schemas.microsoft.com/office/drawing/2014/main" id="{D045B356-9110-4C08-BA6B-98F03C825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4341091" cy="1219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5743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A906A-C884-4AEA-837D-237DC32F41FA}"/>
              </a:ext>
            </a:extLst>
          </p:cNvPr>
          <p:cNvSpPr txBox="1">
            <a:spLocks/>
          </p:cNvSpPr>
          <p:nvPr/>
        </p:nvSpPr>
        <p:spPr>
          <a:xfrm>
            <a:off x="415600" y="843369"/>
            <a:ext cx="11360800" cy="763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88D35-FE42-417E-9752-19B6A53D0C51}"/>
              </a:ext>
            </a:extLst>
          </p:cNvPr>
          <p:cNvSpPr txBox="1">
            <a:spLocks/>
          </p:cNvSpPr>
          <p:nvPr/>
        </p:nvSpPr>
        <p:spPr>
          <a:xfrm>
            <a:off x="415600" y="1625399"/>
            <a:ext cx="11360800" cy="4555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152396" indent="0" algn="just">
              <a:buFont typeface="Arial" panose="020B0604020202020204" pitchFamily="34" charset="0"/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EE01B5-58AE-4DEC-8C60-8AF4039FA6BF}"/>
              </a:ext>
            </a:extLst>
          </p:cNvPr>
          <p:cNvCxnSpPr>
            <a:cxnSpLocks/>
          </p:cNvCxnSpPr>
          <p:nvPr/>
        </p:nvCxnSpPr>
        <p:spPr>
          <a:xfrm>
            <a:off x="-1" y="499842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EFF686-652C-441A-BE99-13151E526FFB}"/>
              </a:ext>
            </a:extLst>
          </p:cNvPr>
          <p:cNvCxnSpPr/>
          <p:nvPr/>
        </p:nvCxnSpPr>
        <p:spPr>
          <a:xfrm>
            <a:off x="0" y="6349278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878A0F0-450C-4641-8FCA-6D376B973B35}"/>
              </a:ext>
            </a:extLst>
          </p:cNvPr>
          <p:cNvSpPr txBox="1"/>
          <p:nvPr/>
        </p:nvSpPr>
        <p:spPr>
          <a:xfrm>
            <a:off x="255802" y="89729"/>
            <a:ext cx="8093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Image Enhancement Using Deep Learning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DAC41D9-CAF1-4327-8B59-07BA060CCD97}"/>
              </a:ext>
            </a:extLst>
          </p:cNvPr>
          <p:cNvSpPr txBox="1">
            <a:spLocks/>
          </p:cNvSpPr>
          <p:nvPr/>
        </p:nvSpPr>
        <p:spPr>
          <a:xfrm>
            <a:off x="255802" y="6438694"/>
            <a:ext cx="3581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 of CSE, SVCE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AFEF0C-1B63-4785-9D26-82587937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2744" y="6399688"/>
            <a:ext cx="3418643" cy="3474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2021-22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CCE858C0-9A3D-72E1-8AE4-4D03F5096C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6409A1-E071-6843-C4C6-FFBB10F93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7" y="661988"/>
            <a:ext cx="7896225" cy="51084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6A3678-1C35-C76F-A161-A4CD5262C314}"/>
              </a:ext>
            </a:extLst>
          </p:cNvPr>
          <p:cNvSpPr txBox="1"/>
          <p:nvPr/>
        </p:nvSpPr>
        <p:spPr>
          <a:xfrm>
            <a:off x="2751337" y="5869905"/>
            <a:ext cx="6480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</a:t>
            </a:r>
            <a:r>
              <a:rPr lang="en-US" b="1" dirty="0"/>
              <a:t>Fig :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Metrix Comparision of PSNR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135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A906A-C884-4AEA-837D-237DC32F41FA}"/>
              </a:ext>
            </a:extLst>
          </p:cNvPr>
          <p:cNvSpPr txBox="1">
            <a:spLocks/>
          </p:cNvSpPr>
          <p:nvPr/>
        </p:nvSpPr>
        <p:spPr>
          <a:xfrm>
            <a:off x="415600" y="870002"/>
            <a:ext cx="11360800" cy="763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88D35-FE42-417E-9752-19B6A53D0C51}"/>
              </a:ext>
            </a:extLst>
          </p:cNvPr>
          <p:cNvSpPr txBox="1">
            <a:spLocks/>
          </p:cNvSpPr>
          <p:nvPr/>
        </p:nvSpPr>
        <p:spPr>
          <a:xfrm>
            <a:off x="415600" y="1625399"/>
            <a:ext cx="11360800" cy="4555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152396" indent="0" algn="just">
              <a:buFont typeface="Arial" panose="020B0604020202020204" pitchFamily="34" charset="0"/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EE01B5-58AE-4DEC-8C60-8AF4039FA6BF}"/>
              </a:ext>
            </a:extLst>
          </p:cNvPr>
          <p:cNvCxnSpPr>
            <a:cxnSpLocks/>
          </p:cNvCxnSpPr>
          <p:nvPr/>
        </p:nvCxnSpPr>
        <p:spPr>
          <a:xfrm>
            <a:off x="0" y="499841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EFF686-652C-441A-BE99-13151E526FFB}"/>
              </a:ext>
            </a:extLst>
          </p:cNvPr>
          <p:cNvCxnSpPr/>
          <p:nvPr/>
        </p:nvCxnSpPr>
        <p:spPr>
          <a:xfrm>
            <a:off x="0" y="6374828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878A0F0-450C-4641-8FCA-6D376B973B35}"/>
              </a:ext>
            </a:extLst>
          </p:cNvPr>
          <p:cNvSpPr txBox="1"/>
          <p:nvPr/>
        </p:nvSpPr>
        <p:spPr>
          <a:xfrm>
            <a:off x="158148" y="68211"/>
            <a:ext cx="8093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Image Enhancement Using Deep Learning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DAC41D9-CAF1-4327-8B59-07BA060CCD97}"/>
              </a:ext>
            </a:extLst>
          </p:cNvPr>
          <p:cNvSpPr txBox="1">
            <a:spLocks/>
          </p:cNvSpPr>
          <p:nvPr/>
        </p:nvSpPr>
        <p:spPr>
          <a:xfrm>
            <a:off x="282435" y="6381775"/>
            <a:ext cx="3581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 of CSE, SVCE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AFEF0C-1B63-4785-9D26-82587937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8536"/>
            <a:ext cx="3418643" cy="3474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2021-22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CCE858C0-9A3D-72E1-8AE4-4D03F5096C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11B81257-FAAA-8D4A-AA27-DBEF1AB70C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A5F121-C760-0B2A-587B-E744DBE93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083" y="642938"/>
            <a:ext cx="7915275" cy="51808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40BF21D-5289-5AF5-EBCE-ACE9162C9C1A}"/>
              </a:ext>
            </a:extLst>
          </p:cNvPr>
          <p:cNvSpPr txBox="1"/>
          <p:nvPr/>
        </p:nvSpPr>
        <p:spPr>
          <a:xfrm>
            <a:off x="3393430" y="5922102"/>
            <a:ext cx="510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        Fig : 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Metrix Comparision of SSIM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312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A906A-C884-4AEA-837D-237DC32F41FA}"/>
              </a:ext>
            </a:extLst>
          </p:cNvPr>
          <p:cNvSpPr txBox="1">
            <a:spLocks/>
          </p:cNvSpPr>
          <p:nvPr/>
        </p:nvSpPr>
        <p:spPr>
          <a:xfrm>
            <a:off x="415600" y="843369"/>
            <a:ext cx="11360800" cy="763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88D35-FE42-417E-9752-19B6A53D0C51}"/>
              </a:ext>
            </a:extLst>
          </p:cNvPr>
          <p:cNvSpPr txBox="1">
            <a:spLocks/>
          </p:cNvSpPr>
          <p:nvPr/>
        </p:nvSpPr>
        <p:spPr>
          <a:xfrm>
            <a:off x="415600" y="1625399"/>
            <a:ext cx="11360800" cy="4555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152396" indent="0" algn="just">
              <a:buFont typeface="Arial" panose="020B0604020202020204" pitchFamily="34" charset="0"/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EE01B5-58AE-4DEC-8C60-8AF4039FA6BF}"/>
              </a:ext>
            </a:extLst>
          </p:cNvPr>
          <p:cNvCxnSpPr>
            <a:cxnSpLocks/>
          </p:cNvCxnSpPr>
          <p:nvPr/>
        </p:nvCxnSpPr>
        <p:spPr>
          <a:xfrm>
            <a:off x="0" y="490967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EFF686-652C-441A-BE99-13151E526FFB}"/>
              </a:ext>
            </a:extLst>
          </p:cNvPr>
          <p:cNvCxnSpPr/>
          <p:nvPr/>
        </p:nvCxnSpPr>
        <p:spPr>
          <a:xfrm>
            <a:off x="17755" y="6426323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878A0F0-450C-4641-8FCA-6D376B973B35}"/>
              </a:ext>
            </a:extLst>
          </p:cNvPr>
          <p:cNvSpPr txBox="1"/>
          <p:nvPr/>
        </p:nvSpPr>
        <p:spPr>
          <a:xfrm>
            <a:off x="268260" y="86587"/>
            <a:ext cx="8093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Image Enhancement Using Deep Learning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DAC41D9-CAF1-4327-8B59-07BA060CCD97}"/>
              </a:ext>
            </a:extLst>
          </p:cNvPr>
          <p:cNvSpPr txBox="1">
            <a:spLocks/>
          </p:cNvSpPr>
          <p:nvPr/>
        </p:nvSpPr>
        <p:spPr>
          <a:xfrm>
            <a:off x="162757" y="6452958"/>
            <a:ext cx="3581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 of CSE, SVCE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AFEF0C-1B63-4785-9D26-82587937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0652"/>
            <a:ext cx="3418643" cy="3474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2021-22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CCE858C0-9A3D-72E1-8AE4-4D03F5096C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11B81257-FAAA-8D4A-AA27-DBEF1AB70C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634F1E41-1605-144F-DB14-4ED1969279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966824-66B8-98EB-7495-81BD876F3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960" y="642937"/>
            <a:ext cx="7981950" cy="51985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F792E1C-6A4C-EFA4-F45C-C40DED607684}"/>
              </a:ext>
            </a:extLst>
          </p:cNvPr>
          <p:cNvSpPr txBox="1"/>
          <p:nvPr/>
        </p:nvSpPr>
        <p:spPr>
          <a:xfrm>
            <a:off x="3357239" y="5908057"/>
            <a:ext cx="516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         Fig : 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Metrix Comparision of MAE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828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A906A-C884-4AEA-837D-237DC32F41FA}"/>
              </a:ext>
            </a:extLst>
          </p:cNvPr>
          <p:cNvSpPr txBox="1">
            <a:spLocks/>
          </p:cNvSpPr>
          <p:nvPr/>
        </p:nvSpPr>
        <p:spPr>
          <a:xfrm>
            <a:off x="415600" y="843369"/>
            <a:ext cx="11360800" cy="763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88D35-FE42-417E-9752-19B6A53D0C51}"/>
              </a:ext>
            </a:extLst>
          </p:cNvPr>
          <p:cNvSpPr txBox="1">
            <a:spLocks/>
          </p:cNvSpPr>
          <p:nvPr/>
        </p:nvSpPr>
        <p:spPr>
          <a:xfrm>
            <a:off x="415600" y="1625399"/>
            <a:ext cx="11360800" cy="4555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152396" indent="0" algn="just">
              <a:buFont typeface="Arial" panose="020B0604020202020204" pitchFamily="34" charset="0"/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EE01B5-58AE-4DEC-8C60-8AF4039FA6BF}"/>
              </a:ext>
            </a:extLst>
          </p:cNvPr>
          <p:cNvCxnSpPr>
            <a:cxnSpLocks/>
          </p:cNvCxnSpPr>
          <p:nvPr/>
        </p:nvCxnSpPr>
        <p:spPr>
          <a:xfrm>
            <a:off x="0" y="677401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EFF686-652C-441A-BE99-13151E526FFB}"/>
              </a:ext>
            </a:extLst>
          </p:cNvPr>
          <p:cNvCxnSpPr/>
          <p:nvPr/>
        </p:nvCxnSpPr>
        <p:spPr>
          <a:xfrm>
            <a:off x="0" y="6171721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878A0F0-450C-4641-8FCA-6D376B973B35}"/>
              </a:ext>
            </a:extLst>
          </p:cNvPr>
          <p:cNvSpPr txBox="1"/>
          <p:nvPr/>
        </p:nvSpPr>
        <p:spPr>
          <a:xfrm>
            <a:off x="516835" y="284595"/>
            <a:ext cx="8093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Image Enhancement Using Deep Learning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DAC41D9-CAF1-4327-8B59-07BA060CCD97}"/>
              </a:ext>
            </a:extLst>
          </p:cNvPr>
          <p:cNvSpPr txBox="1">
            <a:spLocks/>
          </p:cNvSpPr>
          <p:nvPr/>
        </p:nvSpPr>
        <p:spPr>
          <a:xfrm>
            <a:off x="415600" y="6183153"/>
            <a:ext cx="3581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 of CSE, SVCE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AFEF0C-1B63-4785-9D26-82587937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99117"/>
            <a:ext cx="3418643" cy="3474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2021-22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344F31-3666-7AB3-4E58-CA6BCC38B740}"/>
              </a:ext>
            </a:extLst>
          </p:cNvPr>
          <p:cNvSpPr txBox="1"/>
          <p:nvPr/>
        </p:nvSpPr>
        <p:spPr>
          <a:xfrm>
            <a:off x="584276" y="1696606"/>
            <a:ext cx="11444967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 result, the proposed method generalizes well to various lighting.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image input given is compressed into 256 * 256 pixels to get desired output.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proposed model was found more effective when compared with other baseline image enhancement models.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metrix were as followed SSIM = 0.8680 , PSNR= 24.59 , LPIPS =0.0772 , FSIM = 0.9659.</a:t>
            </a:r>
          </a:p>
        </p:txBody>
      </p:sp>
    </p:spTree>
    <p:extLst>
      <p:ext uri="{BB962C8B-B14F-4D97-AF65-F5344CB8AC3E}">
        <p14:creationId xmlns:p14="http://schemas.microsoft.com/office/powerpoint/2010/main" val="350708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A906A-C884-4AEA-837D-237DC32F41FA}"/>
              </a:ext>
            </a:extLst>
          </p:cNvPr>
          <p:cNvSpPr txBox="1">
            <a:spLocks/>
          </p:cNvSpPr>
          <p:nvPr/>
        </p:nvSpPr>
        <p:spPr>
          <a:xfrm>
            <a:off x="415600" y="843369"/>
            <a:ext cx="11360800" cy="763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88D35-FE42-417E-9752-19B6A53D0C51}"/>
              </a:ext>
            </a:extLst>
          </p:cNvPr>
          <p:cNvSpPr txBox="1">
            <a:spLocks/>
          </p:cNvSpPr>
          <p:nvPr/>
        </p:nvSpPr>
        <p:spPr>
          <a:xfrm>
            <a:off x="415600" y="1625399"/>
            <a:ext cx="11360800" cy="4555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152396" indent="0" algn="just">
              <a:buFont typeface="Arial" panose="020B0604020202020204" pitchFamily="34" charset="0"/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EE01B5-58AE-4DEC-8C60-8AF4039FA6BF}"/>
              </a:ext>
            </a:extLst>
          </p:cNvPr>
          <p:cNvCxnSpPr>
            <a:cxnSpLocks/>
          </p:cNvCxnSpPr>
          <p:nvPr/>
        </p:nvCxnSpPr>
        <p:spPr>
          <a:xfrm>
            <a:off x="0" y="490967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EFF686-652C-441A-BE99-13151E526FFB}"/>
              </a:ext>
            </a:extLst>
          </p:cNvPr>
          <p:cNvCxnSpPr/>
          <p:nvPr/>
        </p:nvCxnSpPr>
        <p:spPr>
          <a:xfrm>
            <a:off x="17755" y="6426323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878A0F0-450C-4641-8FCA-6D376B973B35}"/>
              </a:ext>
            </a:extLst>
          </p:cNvPr>
          <p:cNvSpPr txBox="1"/>
          <p:nvPr/>
        </p:nvSpPr>
        <p:spPr>
          <a:xfrm>
            <a:off x="268260" y="86587"/>
            <a:ext cx="8093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Image Enhancement Using Deep Learning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DAC41D9-CAF1-4327-8B59-07BA060CCD97}"/>
              </a:ext>
            </a:extLst>
          </p:cNvPr>
          <p:cNvSpPr txBox="1">
            <a:spLocks/>
          </p:cNvSpPr>
          <p:nvPr/>
        </p:nvSpPr>
        <p:spPr>
          <a:xfrm>
            <a:off x="162757" y="6452958"/>
            <a:ext cx="3581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 of CSE, SVCE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AFEF0C-1B63-4785-9D26-82587937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0652"/>
            <a:ext cx="3418643" cy="3474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2021-22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CCE858C0-9A3D-72E1-8AE4-4D03F5096C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11B81257-FAAA-8D4A-AA27-DBEF1AB70C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634F1E41-1605-144F-DB14-4ED1969279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4C8A2B-511A-5CF0-915E-745A70036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5" y="640101"/>
            <a:ext cx="7981950" cy="25431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2C75EF-266C-1445-18DE-E82DA7659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625" y="3332409"/>
            <a:ext cx="8020050" cy="23899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41D82EB-3441-A017-72A6-C5C21DCF2852}"/>
              </a:ext>
            </a:extLst>
          </p:cNvPr>
          <p:cNvSpPr txBox="1"/>
          <p:nvPr/>
        </p:nvSpPr>
        <p:spPr>
          <a:xfrm>
            <a:off x="1877164" y="5762273"/>
            <a:ext cx="8170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Restoring results of the conventional methods and the proposed method on LOL   dataset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24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901944-DEFB-4547-8AD6-6DB34B594993}"/>
              </a:ext>
            </a:extLst>
          </p:cNvPr>
          <p:cNvSpPr txBox="1"/>
          <p:nvPr/>
        </p:nvSpPr>
        <p:spPr>
          <a:xfrm>
            <a:off x="390618" y="258699"/>
            <a:ext cx="8093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Image Enhancement Using Deep Learning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5EFFE6-96A4-4B62-B41D-119CEBC83D99}"/>
              </a:ext>
            </a:extLst>
          </p:cNvPr>
          <p:cNvCxnSpPr>
            <a:cxnSpLocks/>
          </p:cNvCxnSpPr>
          <p:nvPr/>
        </p:nvCxnSpPr>
        <p:spPr>
          <a:xfrm>
            <a:off x="0" y="681037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695170-526C-4B8A-A994-D7C4FBD9671E}"/>
              </a:ext>
            </a:extLst>
          </p:cNvPr>
          <p:cNvCxnSpPr/>
          <p:nvPr/>
        </p:nvCxnSpPr>
        <p:spPr>
          <a:xfrm>
            <a:off x="8626" y="6210060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715979C6-F775-44C5-8F5C-3694C6BBCB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88713" y="6234176"/>
            <a:ext cx="3581400" cy="36512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 of CSE, SVCE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3EF1936-9018-4468-AE77-BD53663D0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71721"/>
            <a:ext cx="3418643" cy="3474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2021-22</a:t>
            </a:r>
          </a:p>
        </p:txBody>
      </p:sp>
      <p:pic>
        <p:nvPicPr>
          <p:cNvPr id="2050" name="Picture 2" descr="Enhancing Low-Light images using MIRNet | by Himanshu Sharma | Towards Data  Science">
            <a:extLst>
              <a:ext uri="{FF2B5EF4-FFF2-40B4-BE49-F238E27FC236}">
                <a16:creationId xmlns:a16="http://schemas.microsoft.com/office/drawing/2014/main" id="{4AC96DD4-3C6E-4271-9DE1-9AAA219B9FA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404" y="1837593"/>
            <a:ext cx="9250198" cy="325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27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A906A-C884-4AEA-837D-237DC32F41FA}"/>
              </a:ext>
            </a:extLst>
          </p:cNvPr>
          <p:cNvSpPr txBox="1">
            <a:spLocks/>
          </p:cNvSpPr>
          <p:nvPr/>
        </p:nvSpPr>
        <p:spPr>
          <a:xfrm>
            <a:off x="415600" y="843369"/>
            <a:ext cx="11360800" cy="763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EE01B5-58AE-4DEC-8C60-8AF4039FA6BF}"/>
              </a:ext>
            </a:extLst>
          </p:cNvPr>
          <p:cNvCxnSpPr>
            <a:cxnSpLocks/>
          </p:cNvCxnSpPr>
          <p:nvPr/>
        </p:nvCxnSpPr>
        <p:spPr>
          <a:xfrm>
            <a:off x="0" y="490967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EFF686-652C-441A-BE99-13151E526FFB}"/>
              </a:ext>
            </a:extLst>
          </p:cNvPr>
          <p:cNvCxnSpPr/>
          <p:nvPr/>
        </p:nvCxnSpPr>
        <p:spPr>
          <a:xfrm>
            <a:off x="17755" y="6426323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878A0F0-450C-4641-8FCA-6D376B973B35}"/>
              </a:ext>
            </a:extLst>
          </p:cNvPr>
          <p:cNvSpPr txBox="1"/>
          <p:nvPr/>
        </p:nvSpPr>
        <p:spPr>
          <a:xfrm>
            <a:off x="268260" y="86587"/>
            <a:ext cx="8093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Image Enhancement Using Deep Learning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DAC41D9-CAF1-4327-8B59-07BA060CCD97}"/>
              </a:ext>
            </a:extLst>
          </p:cNvPr>
          <p:cNvSpPr txBox="1">
            <a:spLocks/>
          </p:cNvSpPr>
          <p:nvPr/>
        </p:nvSpPr>
        <p:spPr>
          <a:xfrm>
            <a:off x="162757" y="6452958"/>
            <a:ext cx="3581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 of CSE, SVCE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AFEF0C-1B63-4785-9D26-82587937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0652"/>
            <a:ext cx="3418643" cy="3474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2021-22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CCE858C0-9A3D-72E1-8AE4-4D03F5096C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11B81257-FAAA-8D4A-AA27-DBEF1AB70C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634F1E41-1605-144F-DB14-4ED1969279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5779BA-288A-DE1C-6127-494B6CCBF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562" y="604717"/>
            <a:ext cx="7000875" cy="52634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AABCEB-AF2A-5F38-04A5-7275A548513C}"/>
              </a:ext>
            </a:extLst>
          </p:cNvPr>
          <p:cNvSpPr txBox="1"/>
          <p:nvPr/>
        </p:nvSpPr>
        <p:spPr>
          <a:xfrm>
            <a:off x="2595562" y="5944205"/>
            <a:ext cx="6933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 window with input image (left) and output image (right)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22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A906A-C884-4AEA-837D-237DC32F41FA}"/>
              </a:ext>
            </a:extLst>
          </p:cNvPr>
          <p:cNvSpPr txBox="1">
            <a:spLocks/>
          </p:cNvSpPr>
          <p:nvPr/>
        </p:nvSpPr>
        <p:spPr>
          <a:xfrm>
            <a:off x="167025" y="956987"/>
            <a:ext cx="11360800" cy="763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88D35-FE42-417E-9752-19B6A53D0C51}"/>
              </a:ext>
            </a:extLst>
          </p:cNvPr>
          <p:cNvSpPr txBox="1">
            <a:spLocks/>
          </p:cNvSpPr>
          <p:nvPr/>
        </p:nvSpPr>
        <p:spPr>
          <a:xfrm>
            <a:off x="415600" y="1625399"/>
            <a:ext cx="11360800" cy="4555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152396" indent="0" algn="just">
              <a:buFont typeface="Arial" panose="020B0604020202020204" pitchFamily="34" charset="0"/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EE01B5-58AE-4DEC-8C60-8AF4039FA6BF}"/>
              </a:ext>
            </a:extLst>
          </p:cNvPr>
          <p:cNvCxnSpPr>
            <a:cxnSpLocks/>
          </p:cNvCxnSpPr>
          <p:nvPr/>
        </p:nvCxnSpPr>
        <p:spPr>
          <a:xfrm>
            <a:off x="0" y="677401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EFF686-652C-441A-BE99-13151E526FFB}"/>
              </a:ext>
            </a:extLst>
          </p:cNvPr>
          <p:cNvCxnSpPr/>
          <p:nvPr/>
        </p:nvCxnSpPr>
        <p:spPr>
          <a:xfrm>
            <a:off x="0" y="6171721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878A0F0-450C-4641-8FCA-6D376B973B35}"/>
              </a:ext>
            </a:extLst>
          </p:cNvPr>
          <p:cNvSpPr txBox="1"/>
          <p:nvPr/>
        </p:nvSpPr>
        <p:spPr>
          <a:xfrm>
            <a:off x="516835" y="284595"/>
            <a:ext cx="8093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Image Enhancement Using Deep Learning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DAC41D9-CAF1-4327-8B59-07BA060CCD97}"/>
              </a:ext>
            </a:extLst>
          </p:cNvPr>
          <p:cNvSpPr txBox="1">
            <a:spLocks/>
          </p:cNvSpPr>
          <p:nvPr/>
        </p:nvSpPr>
        <p:spPr>
          <a:xfrm>
            <a:off x="415600" y="6183153"/>
            <a:ext cx="3581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 of CSE, SVCE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AFEF0C-1B63-4785-9D26-82587937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99117"/>
            <a:ext cx="3418643" cy="3474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2021-22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344F31-3666-7AB3-4E58-CA6BCC38B740}"/>
              </a:ext>
            </a:extLst>
          </p:cNvPr>
          <p:cNvSpPr txBox="1"/>
          <p:nvPr/>
        </p:nvSpPr>
        <p:spPr>
          <a:xfrm>
            <a:off x="331433" y="1634364"/>
            <a:ext cx="11444967" cy="23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/>
              <a:t>Although the image enhancement is efficient enough as per requirements, there are a few cases of usage which could be added for extra features. Some of these limitations of the project are: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 blurred images are not enhanced in this project.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Enhancing is done entirely by machine, the user has no option to control any parameters with respect to image enhancement.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56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A906A-C884-4AEA-837D-237DC32F41FA}"/>
              </a:ext>
            </a:extLst>
          </p:cNvPr>
          <p:cNvSpPr txBox="1">
            <a:spLocks/>
          </p:cNvSpPr>
          <p:nvPr/>
        </p:nvSpPr>
        <p:spPr>
          <a:xfrm>
            <a:off x="167025" y="956987"/>
            <a:ext cx="11360800" cy="763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88D35-FE42-417E-9752-19B6A53D0C51}"/>
              </a:ext>
            </a:extLst>
          </p:cNvPr>
          <p:cNvSpPr txBox="1">
            <a:spLocks/>
          </p:cNvSpPr>
          <p:nvPr/>
        </p:nvSpPr>
        <p:spPr>
          <a:xfrm>
            <a:off x="415600" y="1625399"/>
            <a:ext cx="11360800" cy="4555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152396" indent="0" algn="just">
              <a:buFont typeface="Arial" panose="020B0604020202020204" pitchFamily="34" charset="0"/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EE01B5-58AE-4DEC-8C60-8AF4039FA6BF}"/>
              </a:ext>
            </a:extLst>
          </p:cNvPr>
          <p:cNvCxnSpPr>
            <a:cxnSpLocks/>
          </p:cNvCxnSpPr>
          <p:nvPr/>
        </p:nvCxnSpPr>
        <p:spPr>
          <a:xfrm>
            <a:off x="0" y="677401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EFF686-652C-441A-BE99-13151E526FFB}"/>
              </a:ext>
            </a:extLst>
          </p:cNvPr>
          <p:cNvCxnSpPr/>
          <p:nvPr/>
        </p:nvCxnSpPr>
        <p:spPr>
          <a:xfrm>
            <a:off x="0" y="6171721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878A0F0-450C-4641-8FCA-6D376B973B35}"/>
              </a:ext>
            </a:extLst>
          </p:cNvPr>
          <p:cNvSpPr txBox="1"/>
          <p:nvPr/>
        </p:nvSpPr>
        <p:spPr>
          <a:xfrm>
            <a:off x="516835" y="284595"/>
            <a:ext cx="8093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Image Enhancement Using Deep Learning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DAC41D9-CAF1-4327-8B59-07BA060CCD97}"/>
              </a:ext>
            </a:extLst>
          </p:cNvPr>
          <p:cNvSpPr txBox="1">
            <a:spLocks/>
          </p:cNvSpPr>
          <p:nvPr/>
        </p:nvSpPr>
        <p:spPr>
          <a:xfrm>
            <a:off x="415600" y="6183153"/>
            <a:ext cx="3581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 of CSE, SVCE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AFEF0C-1B63-4785-9D26-82587937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99117"/>
            <a:ext cx="3418643" cy="3474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2021-22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344F31-3666-7AB3-4E58-CA6BCC38B740}"/>
              </a:ext>
            </a:extLst>
          </p:cNvPr>
          <p:cNvSpPr txBox="1"/>
          <p:nvPr/>
        </p:nvSpPr>
        <p:spPr>
          <a:xfrm>
            <a:off x="331433" y="1634364"/>
            <a:ext cx="11444967" cy="2806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project serves as a standalone convolutional neural network model for low light image enhancement.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real time applications like CCTV surveillance systems, animal detection systems, theft detection systems etc., face the drawback of under performance when used in low light conditions.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model can be integrated with these real time systems as a preprocessing unit, which leads to the improvement in performance and proper utilization of the potential of the model.</a:t>
            </a:r>
          </a:p>
        </p:txBody>
      </p:sp>
    </p:spTree>
    <p:extLst>
      <p:ext uri="{BB962C8B-B14F-4D97-AF65-F5344CB8AC3E}">
        <p14:creationId xmlns:p14="http://schemas.microsoft.com/office/powerpoint/2010/main" val="249345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06C077-610E-40A1-9352-949F51B9D542}"/>
              </a:ext>
            </a:extLst>
          </p:cNvPr>
          <p:cNvSpPr txBox="1"/>
          <p:nvPr/>
        </p:nvSpPr>
        <p:spPr>
          <a:xfrm>
            <a:off x="1029295" y="1663305"/>
            <a:ext cx="993530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[1] Chunle Guo1, Chongyi Li1, Jichang Guo1, Chen Change Loy, Junhui Hou, Sam Kwong, Runmin Cong,”Zero-Reference Deep Curve Estimation for Low-Light Image Enhancement”, Beijing Jiaotong University, 22 March 2020.</a:t>
            </a:r>
          </a:p>
          <a:p>
            <a:pPr algn="just"/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[2] Gershon Buchsbaum. A spatial processor model for object colour perception. J. Franklin Institute, 2016.</a:t>
            </a:r>
          </a:p>
          <a:p>
            <a:pPr algn="just"/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[3] Vladimir Bychkovsky, Sylvain Paris, Eric Chan, and Fredo ´ Durand. Learning photographic global tonal adjustment with a database of input/output image pairs. In CVPR, 2019.</a:t>
            </a:r>
          </a:p>
          <a:p>
            <a:pPr algn="just"/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[4] Jianrui Cai, Shuhang Gu, and Lei Zhang. Learning a deep single image contrast enhancer from a multi-exposure image. IEEE Transactions on Image Processing, 2018.</a:t>
            </a:r>
          </a:p>
          <a:p>
            <a:pPr algn="just"/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[5] Chen Chen, Qifeng Chen, Jia Xu, and Koltun Vladlen. Learning to see in the dark. In CVPR, 2018. </a:t>
            </a:r>
          </a:p>
          <a:p>
            <a:pPr algn="just"/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Yusheng Chen, Yuching Wang, Manhsin Kao, and Yungyu Chuang. Deep photo enhancer: Unpaired learning for image enhancement from photographs with gans. In CVPR, 2018. </a:t>
            </a:r>
          </a:p>
          <a:p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</a:t>
            </a:r>
            <a:r>
              <a:rPr lang="en-I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DataSet:Darknet:https://www.kaggle.com/peterfriedrich1/darknet-2020-getting-started</a:t>
            </a:r>
          </a:p>
          <a:p>
            <a:pPr algn="just"/>
            <a:endParaRPr lang="en-I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F412D6-CB2D-496B-975F-FF8D48173E1A}"/>
              </a:ext>
            </a:extLst>
          </p:cNvPr>
          <p:cNvSpPr txBox="1"/>
          <p:nvPr/>
        </p:nvSpPr>
        <p:spPr>
          <a:xfrm>
            <a:off x="4272889" y="877454"/>
            <a:ext cx="3288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ACC4D8-76D3-4845-8AB3-ECE6DE7FE4B1}"/>
              </a:ext>
            </a:extLst>
          </p:cNvPr>
          <p:cNvSpPr txBox="1"/>
          <p:nvPr/>
        </p:nvSpPr>
        <p:spPr>
          <a:xfrm>
            <a:off x="381740" y="232706"/>
            <a:ext cx="8093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Image Enhancement Using Deep Learning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7CA7F3-3033-4144-9E3B-42444D7609D8}"/>
              </a:ext>
            </a:extLst>
          </p:cNvPr>
          <p:cNvCxnSpPr>
            <a:cxnSpLocks/>
          </p:cNvCxnSpPr>
          <p:nvPr/>
        </p:nvCxnSpPr>
        <p:spPr>
          <a:xfrm>
            <a:off x="0" y="676377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85B521-49D3-4054-85CB-76ECE54502EF}"/>
              </a:ext>
            </a:extLst>
          </p:cNvPr>
          <p:cNvCxnSpPr/>
          <p:nvPr/>
        </p:nvCxnSpPr>
        <p:spPr>
          <a:xfrm>
            <a:off x="0" y="6250849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624C362-B7EB-47F5-9A41-C250C1A372E9}"/>
              </a:ext>
            </a:extLst>
          </p:cNvPr>
          <p:cNvSpPr txBox="1">
            <a:spLocks/>
          </p:cNvSpPr>
          <p:nvPr/>
        </p:nvSpPr>
        <p:spPr>
          <a:xfrm>
            <a:off x="381740" y="6331267"/>
            <a:ext cx="3581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 of CSE, SVCE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399C7C-C94D-4ABE-9A99-C864E55D1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38769"/>
            <a:ext cx="3418643" cy="3474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2021-22</a:t>
            </a:r>
          </a:p>
        </p:txBody>
      </p:sp>
    </p:spTree>
    <p:extLst>
      <p:ext uri="{BB962C8B-B14F-4D97-AF65-F5344CB8AC3E}">
        <p14:creationId xmlns:p14="http://schemas.microsoft.com/office/powerpoint/2010/main" val="104189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2475AFA0-7996-E0E3-8249-9267D2DB5F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343198-AD0A-6B65-07A0-9F1F282A7C36}"/>
              </a:ext>
            </a:extLst>
          </p:cNvPr>
          <p:cNvSpPr txBox="1"/>
          <p:nvPr/>
        </p:nvSpPr>
        <p:spPr>
          <a:xfrm>
            <a:off x="3804249" y="577970"/>
            <a:ext cx="4865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C09796-1A37-6E43-B27D-C57A1B12C93F}"/>
              </a:ext>
            </a:extLst>
          </p:cNvPr>
          <p:cNvSpPr txBox="1"/>
          <p:nvPr/>
        </p:nvSpPr>
        <p:spPr>
          <a:xfrm>
            <a:off x="819509" y="1691550"/>
            <a:ext cx="1137249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000" dirty="0"/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/>
              <a:t>OBJECTIVES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/>
              <a:t>ARCHITECTURE OF THE PROJECT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/>
              <a:t>TESTING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/>
              <a:t>RESULTS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/>
              <a:t>LIMITATIONS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/>
              <a:t>CONCLUSION</a:t>
            </a:r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4257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C6F92E-CA85-4C4C-AB74-07EEDA379ABF}"/>
              </a:ext>
            </a:extLst>
          </p:cNvPr>
          <p:cNvSpPr txBox="1"/>
          <p:nvPr/>
        </p:nvSpPr>
        <p:spPr>
          <a:xfrm>
            <a:off x="904733" y="2446802"/>
            <a:ext cx="1016441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 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75127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8027242-36A0-4ECA-B140-47DFBB0C71D5}"/>
              </a:ext>
            </a:extLst>
          </p:cNvPr>
          <p:cNvSpPr txBox="1">
            <a:spLocks/>
          </p:cNvSpPr>
          <p:nvPr/>
        </p:nvSpPr>
        <p:spPr>
          <a:xfrm>
            <a:off x="1524000" y="998631"/>
            <a:ext cx="8303581" cy="76347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1AB361-B5DE-40C1-B69E-DAD376C083A0}"/>
              </a:ext>
            </a:extLst>
          </p:cNvPr>
          <p:cNvSpPr txBox="1"/>
          <p:nvPr/>
        </p:nvSpPr>
        <p:spPr>
          <a:xfrm>
            <a:off x="782715" y="1702768"/>
            <a:ext cx="106265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contrast, poor visibility, and noise characterizes images captured in low-light circumstances. These limitations provide a difficulty to human vision.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Favors high-visibility images, and many intelligent systems that rely on computer vision algorithms, such as all-day autonomous driving and biometric recognition.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15FEC1-CE84-443E-96C1-A59BA5FBF315}"/>
              </a:ext>
            </a:extLst>
          </p:cNvPr>
          <p:cNvCxnSpPr>
            <a:cxnSpLocks/>
          </p:cNvCxnSpPr>
          <p:nvPr/>
        </p:nvCxnSpPr>
        <p:spPr>
          <a:xfrm>
            <a:off x="0" y="686279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2474EC0-623E-42E0-BB09-3C5D75437EBB}"/>
              </a:ext>
            </a:extLst>
          </p:cNvPr>
          <p:cNvCxnSpPr/>
          <p:nvPr/>
        </p:nvCxnSpPr>
        <p:spPr>
          <a:xfrm>
            <a:off x="0" y="6224989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35EBB06-0FFF-47D3-A4CF-30FD9BAA4016}"/>
              </a:ext>
            </a:extLst>
          </p:cNvPr>
          <p:cNvSpPr txBox="1"/>
          <p:nvPr/>
        </p:nvSpPr>
        <p:spPr>
          <a:xfrm>
            <a:off x="363985" y="294456"/>
            <a:ext cx="8093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Image Enhancement Using Deep Learning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148BE75-3F54-437B-8F50-96ECE1F350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6502" y="6328325"/>
            <a:ext cx="1948805" cy="36512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 of CSE, SVCE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242EA9B-E0C5-4B0F-ACED-0521BE85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52385"/>
            <a:ext cx="3418643" cy="3474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2021-22</a:t>
            </a:r>
          </a:p>
        </p:txBody>
      </p:sp>
      <p:pic>
        <p:nvPicPr>
          <p:cNvPr id="1026" name="Picture 2" descr="Low-Light Image Enhancement - MATLAB &amp;amp; Simulink Example">
            <a:extLst>
              <a:ext uri="{FF2B5EF4-FFF2-40B4-BE49-F238E27FC236}">
                <a16:creationId xmlns:a16="http://schemas.microsoft.com/office/drawing/2014/main" id="{C1C5A7C7-5DFA-4DD2-98EE-FD97DD4A5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420" y="3372697"/>
            <a:ext cx="6608969" cy="2383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D84B8E-9E16-4D73-B2BF-6C70F079D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43" y="3372697"/>
            <a:ext cx="3182539" cy="238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60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8027242-36A0-4ECA-B140-47DFBB0C71D5}"/>
              </a:ext>
            </a:extLst>
          </p:cNvPr>
          <p:cNvSpPr txBox="1">
            <a:spLocks/>
          </p:cNvSpPr>
          <p:nvPr/>
        </p:nvSpPr>
        <p:spPr>
          <a:xfrm>
            <a:off x="1470735" y="783790"/>
            <a:ext cx="8303581" cy="76347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1AB361-B5DE-40C1-B69E-DAD376C083A0}"/>
              </a:ext>
            </a:extLst>
          </p:cNvPr>
          <p:cNvSpPr txBox="1"/>
          <p:nvPr/>
        </p:nvSpPr>
        <p:spPr>
          <a:xfrm>
            <a:off x="782714" y="1248264"/>
            <a:ext cx="10626569" cy="1883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illuminate the images captured in low light conditions.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Minimize the image quality degradation after enhancement.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Coping up with diverse lighting conditions such as non uniform and poor lighting conditions.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brighten up the image while preserving the inherent color and details.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15FEC1-CE84-443E-96C1-A59BA5FBF315}"/>
              </a:ext>
            </a:extLst>
          </p:cNvPr>
          <p:cNvCxnSpPr>
            <a:cxnSpLocks/>
          </p:cNvCxnSpPr>
          <p:nvPr/>
        </p:nvCxnSpPr>
        <p:spPr>
          <a:xfrm>
            <a:off x="0" y="636834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2474EC0-623E-42E0-BB09-3C5D75437EBB}"/>
              </a:ext>
            </a:extLst>
          </p:cNvPr>
          <p:cNvCxnSpPr/>
          <p:nvPr/>
        </p:nvCxnSpPr>
        <p:spPr>
          <a:xfrm>
            <a:off x="-1" y="6333268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35EBB06-0FFF-47D3-A4CF-30FD9BAA4016}"/>
              </a:ext>
            </a:extLst>
          </p:cNvPr>
          <p:cNvSpPr txBox="1"/>
          <p:nvPr/>
        </p:nvSpPr>
        <p:spPr>
          <a:xfrm>
            <a:off x="226502" y="212999"/>
            <a:ext cx="8093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Image Enhancement Using Deep Learning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148BE75-3F54-437B-8F50-96ECE1F350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6502" y="6384609"/>
            <a:ext cx="1948805" cy="36512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 of CSE, SVCE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242EA9B-E0C5-4B0F-ACED-0521BE85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6855" y="6393455"/>
            <a:ext cx="3418643" cy="3474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2021-22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A6AFEB-2122-166C-14F2-0F6385686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660" y="3100527"/>
            <a:ext cx="9763125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8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88B52-55AA-4594-BAAE-0E221646AB97}"/>
              </a:ext>
            </a:extLst>
          </p:cNvPr>
          <p:cNvSpPr txBox="1">
            <a:spLocks/>
          </p:cNvSpPr>
          <p:nvPr/>
        </p:nvSpPr>
        <p:spPr>
          <a:xfrm>
            <a:off x="705035" y="1754601"/>
            <a:ext cx="10515600" cy="44952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377CFBD-682F-44E8-87C9-ECE11C233EDF}"/>
              </a:ext>
            </a:extLst>
          </p:cNvPr>
          <p:cNvCxnSpPr>
            <a:cxnSpLocks/>
          </p:cNvCxnSpPr>
          <p:nvPr/>
        </p:nvCxnSpPr>
        <p:spPr>
          <a:xfrm>
            <a:off x="0" y="448322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0218E0A-2D06-4CF5-A426-C535505EE65F}"/>
              </a:ext>
            </a:extLst>
          </p:cNvPr>
          <p:cNvCxnSpPr/>
          <p:nvPr/>
        </p:nvCxnSpPr>
        <p:spPr>
          <a:xfrm>
            <a:off x="0" y="6249878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04E71BF-C192-4C61-B0C4-2D5F59933EA0}"/>
              </a:ext>
            </a:extLst>
          </p:cNvPr>
          <p:cNvSpPr txBox="1"/>
          <p:nvPr/>
        </p:nvSpPr>
        <p:spPr>
          <a:xfrm>
            <a:off x="310718" y="75502"/>
            <a:ext cx="8093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Image Enhancement Using Deep Learning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87A63B6-E066-4482-883A-5690532F3D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805800" y="6299456"/>
            <a:ext cx="3581400" cy="36512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 of CSE, SVCE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A4E7856-0489-4392-AAA8-5C02EEC15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9341"/>
            <a:ext cx="3418643" cy="3474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2021-22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FB238D-D457-4B9D-7037-076BD81A232D}"/>
              </a:ext>
            </a:extLst>
          </p:cNvPr>
          <p:cNvSpPr txBox="1"/>
          <p:nvPr/>
        </p:nvSpPr>
        <p:spPr>
          <a:xfrm>
            <a:off x="1828800" y="623527"/>
            <a:ext cx="7829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ARCHITECTURE OF THE PROJECT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E10CE0-4AF3-2594-C189-8913940BF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15" y="1257879"/>
            <a:ext cx="11658970" cy="474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3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A906A-C884-4AEA-837D-237DC32F41FA}"/>
              </a:ext>
            </a:extLst>
          </p:cNvPr>
          <p:cNvSpPr txBox="1">
            <a:spLocks/>
          </p:cNvSpPr>
          <p:nvPr/>
        </p:nvSpPr>
        <p:spPr>
          <a:xfrm>
            <a:off x="415600" y="843369"/>
            <a:ext cx="11360800" cy="763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88D35-FE42-417E-9752-19B6A53D0C51}"/>
              </a:ext>
            </a:extLst>
          </p:cNvPr>
          <p:cNvSpPr txBox="1">
            <a:spLocks/>
          </p:cNvSpPr>
          <p:nvPr/>
        </p:nvSpPr>
        <p:spPr>
          <a:xfrm>
            <a:off x="415600" y="1625399"/>
            <a:ext cx="11360800" cy="4555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152396" indent="0" algn="just">
              <a:buFont typeface="Arial" panose="020B0604020202020204" pitchFamily="34" charset="0"/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EE01B5-58AE-4DEC-8C60-8AF4039FA6BF}"/>
              </a:ext>
            </a:extLst>
          </p:cNvPr>
          <p:cNvCxnSpPr>
            <a:cxnSpLocks/>
          </p:cNvCxnSpPr>
          <p:nvPr/>
        </p:nvCxnSpPr>
        <p:spPr>
          <a:xfrm>
            <a:off x="0" y="677401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EFF686-652C-441A-BE99-13151E526FFB}"/>
              </a:ext>
            </a:extLst>
          </p:cNvPr>
          <p:cNvCxnSpPr/>
          <p:nvPr/>
        </p:nvCxnSpPr>
        <p:spPr>
          <a:xfrm>
            <a:off x="0" y="6171721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878A0F0-450C-4641-8FCA-6D376B973B35}"/>
              </a:ext>
            </a:extLst>
          </p:cNvPr>
          <p:cNvSpPr txBox="1"/>
          <p:nvPr/>
        </p:nvSpPr>
        <p:spPr>
          <a:xfrm>
            <a:off x="516835" y="284595"/>
            <a:ext cx="8093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Image Enhancement Using Deep Learning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DAC41D9-CAF1-4327-8B59-07BA060CCD97}"/>
              </a:ext>
            </a:extLst>
          </p:cNvPr>
          <p:cNvSpPr txBox="1">
            <a:spLocks/>
          </p:cNvSpPr>
          <p:nvPr/>
        </p:nvSpPr>
        <p:spPr>
          <a:xfrm>
            <a:off x="415600" y="6183153"/>
            <a:ext cx="3581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 of CSE, SVCE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AFEF0C-1B63-4785-9D26-82587937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99117"/>
            <a:ext cx="3418643" cy="3474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2021-22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12444BA-3330-B63C-2007-D6EB30D2E08E}"/>
              </a:ext>
            </a:extLst>
          </p:cNvPr>
          <p:cNvSpPr/>
          <p:nvPr/>
        </p:nvSpPr>
        <p:spPr>
          <a:xfrm>
            <a:off x="5154967" y="1606881"/>
            <a:ext cx="1882066" cy="6295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Set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9D48DC4-43E4-8382-79B5-5F581027367A}"/>
              </a:ext>
            </a:extLst>
          </p:cNvPr>
          <p:cNvSpPr/>
          <p:nvPr/>
        </p:nvSpPr>
        <p:spPr>
          <a:xfrm>
            <a:off x="2704388" y="2799480"/>
            <a:ext cx="1882066" cy="6295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Training Set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A88E7797-646F-565F-F979-E64EB9A36515}"/>
              </a:ext>
            </a:extLst>
          </p:cNvPr>
          <p:cNvSpPr/>
          <p:nvPr/>
        </p:nvSpPr>
        <p:spPr>
          <a:xfrm>
            <a:off x="5163674" y="2790603"/>
            <a:ext cx="1882066" cy="6295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Testing Set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87E1778E-FB82-74C0-C5A6-E653D4799902}"/>
              </a:ext>
            </a:extLst>
          </p:cNvPr>
          <p:cNvSpPr/>
          <p:nvPr/>
        </p:nvSpPr>
        <p:spPr>
          <a:xfrm>
            <a:off x="7614082" y="2799480"/>
            <a:ext cx="1882066" cy="6295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Validation Set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B8692D2F-1DFB-7B12-8FDA-D2D11624A813}"/>
              </a:ext>
            </a:extLst>
          </p:cNvPr>
          <p:cNvSpPr/>
          <p:nvPr/>
        </p:nvSpPr>
        <p:spPr>
          <a:xfrm>
            <a:off x="3997000" y="4117669"/>
            <a:ext cx="1882066" cy="9353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development 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8A61D7A2-1CB3-3D13-0300-07A332176D6E}"/>
              </a:ext>
            </a:extLst>
          </p:cNvPr>
          <p:cNvSpPr/>
          <p:nvPr/>
        </p:nvSpPr>
        <p:spPr>
          <a:xfrm>
            <a:off x="6728534" y="4052684"/>
            <a:ext cx="1882066" cy="9353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 evaluation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8EFC49F-589D-795F-4EBC-361DC1A53A49}"/>
              </a:ext>
            </a:extLst>
          </p:cNvPr>
          <p:cNvCxnSpPr>
            <a:stCxn id="10" idx="2"/>
            <a:endCxn id="104" idx="0"/>
          </p:cNvCxnSpPr>
          <p:nvPr/>
        </p:nvCxnSpPr>
        <p:spPr>
          <a:xfrm>
            <a:off x="6096000" y="2236401"/>
            <a:ext cx="8707" cy="554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44716AAA-0A3F-1BD3-4881-37A9BEC1C5BD}"/>
              </a:ext>
            </a:extLst>
          </p:cNvPr>
          <p:cNvCxnSpPr/>
          <p:nvPr/>
        </p:nvCxnSpPr>
        <p:spPr>
          <a:xfrm>
            <a:off x="5592932" y="2236401"/>
            <a:ext cx="0" cy="178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36F58862-EBC9-659A-5248-C9DAF6F623BE}"/>
              </a:ext>
            </a:extLst>
          </p:cNvPr>
          <p:cNvCxnSpPr/>
          <p:nvPr/>
        </p:nvCxnSpPr>
        <p:spPr>
          <a:xfrm flipH="1">
            <a:off x="3641611" y="2424000"/>
            <a:ext cx="19563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A3C7AF26-7D58-217A-E31A-7AAAEE7E8190}"/>
              </a:ext>
            </a:extLst>
          </p:cNvPr>
          <p:cNvCxnSpPr>
            <a:endCxn id="11" idx="0"/>
          </p:cNvCxnSpPr>
          <p:nvPr/>
        </p:nvCxnSpPr>
        <p:spPr>
          <a:xfrm>
            <a:off x="3645421" y="2433600"/>
            <a:ext cx="0" cy="365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C143098D-0CBE-33CC-FA58-621D4C69F7B0}"/>
              </a:ext>
            </a:extLst>
          </p:cNvPr>
          <p:cNvCxnSpPr/>
          <p:nvPr/>
        </p:nvCxnSpPr>
        <p:spPr>
          <a:xfrm>
            <a:off x="6655922" y="2236401"/>
            <a:ext cx="0" cy="178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4341032-FB02-AA11-8080-7BB6C7D6BD26}"/>
              </a:ext>
            </a:extLst>
          </p:cNvPr>
          <p:cNvCxnSpPr/>
          <p:nvPr/>
        </p:nvCxnSpPr>
        <p:spPr>
          <a:xfrm flipH="1">
            <a:off x="6654211" y="2421180"/>
            <a:ext cx="19563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332321FF-C5A0-66EF-8659-3755C08BE957}"/>
              </a:ext>
            </a:extLst>
          </p:cNvPr>
          <p:cNvCxnSpPr/>
          <p:nvPr/>
        </p:nvCxnSpPr>
        <p:spPr>
          <a:xfrm>
            <a:off x="8610600" y="2413452"/>
            <a:ext cx="0" cy="365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1AA2A9E8-E615-E8FB-8357-52407F925E4D}"/>
              </a:ext>
            </a:extLst>
          </p:cNvPr>
          <p:cNvCxnSpPr>
            <a:stCxn id="11" idx="2"/>
          </p:cNvCxnSpPr>
          <p:nvPr/>
        </p:nvCxnSpPr>
        <p:spPr>
          <a:xfrm flipH="1">
            <a:off x="3641611" y="3429000"/>
            <a:ext cx="3810" cy="1017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9DE37A30-734B-DE16-5D62-9BF7D8360F58}"/>
              </a:ext>
            </a:extLst>
          </p:cNvPr>
          <p:cNvCxnSpPr/>
          <p:nvPr/>
        </p:nvCxnSpPr>
        <p:spPr>
          <a:xfrm>
            <a:off x="3641611" y="4446270"/>
            <a:ext cx="3553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11CA4093-13D4-E954-CA2D-1CB8F9D39FD5}"/>
              </a:ext>
            </a:extLst>
          </p:cNvPr>
          <p:cNvCxnSpPr>
            <a:stCxn id="104" idx="2"/>
          </p:cNvCxnSpPr>
          <p:nvPr/>
        </p:nvCxnSpPr>
        <p:spPr>
          <a:xfrm>
            <a:off x="6104707" y="3420123"/>
            <a:ext cx="0" cy="248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6AE3163B-443D-F076-40B9-1C8F112D2C0B}"/>
              </a:ext>
            </a:extLst>
          </p:cNvPr>
          <p:cNvCxnSpPr/>
          <p:nvPr/>
        </p:nvCxnSpPr>
        <p:spPr>
          <a:xfrm flipH="1">
            <a:off x="4938033" y="3680460"/>
            <a:ext cx="11666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D1C77565-0F7E-0231-075B-CEA75BB4D2D0}"/>
              </a:ext>
            </a:extLst>
          </p:cNvPr>
          <p:cNvCxnSpPr>
            <a:endCxn id="106" idx="0"/>
          </p:cNvCxnSpPr>
          <p:nvPr/>
        </p:nvCxnSpPr>
        <p:spPr>
          <a:xfrm>
            <a:off x="4938033" y="3688080"/>
            <a:ext cx="0" cy="429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78C3F2BA-0CE5-AE69-8326-37FA2F78B84D}"/>
              </a:ext>
            </a:extLst>
          </p:cNvPr>
          <p:cNvCxnSpPr>
            <a:cxnSpLocks/>
          </p:cNvCxnSpPr>
          <p:nvPr/>
        </p:nvCxnSpPr>
        <p:spPr>
          <a:xfrm flipV="1">
            <a:off x="5882876" y="4585326"/>
            <a:ext cx="8151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3708EC72-1E59-35F7-4AD4-C0E776488079}"/>
              </a:ext>
            </a:extLst>
          </p:cNvPr>
          <p:cNvCxnSpPr/>
          <p:nvPr/>
        </p:nvCxnSpPr>
        <p:spPr>
          <a:xfrm>
            <a:off x="8555115" y="3420123"/>
            <a:ext cx="0" cy="248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87289FE8-A0F7-9AA7-0091-761F0BFCA551}"/>
              </a:ext>
            </a:extLst>
          </p:cNvPr>
          <p:cNvCxnSpPr/>
          <p:nvPr/>
        </p:nvCxnSpPr>
        <p:spPr>
          <a:xfrm flipH="1">
            <a:off x="7388441" y="3669030"/>
            <a:ext cx="11666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FA8F1E94-AABD-5921-21AF-387726E7436D}"/>
              </a:ext>
            </a:extLst>
          </p:cNvPr>
          <p:cNvCxnSpPr/>
          <p:nvPr/>
        </p:nvCxnSpPr>
        <p:spPr>
          <a:xfrm>
            <a:off x="7388441" y="3680460"/>
            <a:ext cx="0" cy="372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72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A906A-C884-4AEA-837D-237DC32F41FA}"/>
              </a:ext>
            </a:extLst>
          </p:cNvPr>
          <p:cNvSpPr txBox="1">
            <a:spLocks/>
          </p:cNvSpPr>
          <p:nvPr/>
        </p:nvSpPr>
        <p:spPr>
          <a:xfrm>
            <a:off x="415600" y="843369"/>
            <a:ext cx="11360800" cy="763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88D35-FE42-417E-9752-19B6A53D0C51}"/>
              </a:ext>
            </a:extLst>
          </p:cNvPr>
          <p:cNvSpPr txBox="1">
            <a:spLocks/>
          </p:cNvSpPr>
          <p:nvPr/>
        </p:nvSpPr>
        <p:spPr>
          <a:xfrm>
            <a:off x="415600" y="1625399"/>
            <a:ext cx="11360800" cy="4555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152396" indent="0" algn="just">
              <a:buFont typeface="Arial" panose="020B0604020202020204" pitchFamily="34" charset="0"/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EE01B5-58AE-4DEC-8C60-8AF4039FA6BF}"/>
              </a:ext>
            </a:extLst>
          </p:cNvPr>
          <p:cNvCxnSpPr>
            <a:cxnSpLocks/>
          </p:cNvCxnSpPr>
          <p:nvPr/>
        </p:nvCxnSpPr>
        <p:spPr>
          <a:xfrm>
            <a:off x="0" y="677401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EFF686-652C-441A-BE99-13151E526FFB}"/>
              </a:ext>
            </a:extLst>
          </p:cNvPr>
          <p:cNvCxnSpPr/>
          <p:nvPr/>
        </p:nvCxnSpPr>
        <p:spPr>
          <a:xfrm>
            <a:off x="0" y="6171721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878A0F0-450C-4641-8FCA-6D376B973B35}"/>
              </a:ext>
            </a:extLst>
          </p:cNvPr>
          <p:cNvSpPr txBox="1"/>
          <p:nvPr/>
        </p:nvSpPr>
        <p:spPr>
          <a:xfrm>
            <a:off x="516835" y="284595"/>
            <a:ext cx="8093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Image Enhancement Using Deep Learning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DAC41D9-CAF1-4327-8B59-07BA060CCD97}"/>
              </a:ext>
            </a:extLst>
          </p:cNvPr>
          <p:cNvSpPr txBox="1">
            <a:spLocks/>
          </p:cNvSpPr>
          <p:nvPr/>
        </p:nvSpPr>
        <p:spPr>
          <a:xfrm>
            <a:off x="415600" y="6183153"/>
            <a:ext cx="3581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 of CSE, SVCE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AFEF0C-1B63-4785-9D26-82587937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99117"/>
            <a:ext cx="3418643" cy="3474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2021-22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344F31-3666-7AB3-4E58-CA6BCC38B740}"/>
              </a:ext>
            </a:extLst>
          </p:cNvPr>
          <p:cNvSpPr txBox="1"/>
          <p:nvPr/>
        </p:nvSpPr>
        <p:spPr>
          <a:xfrm>
            <a:off x="415600" y="1225169"/>
            <a:ext cx="11444967" cy="3730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provided experimental results on different datasets to test the proposed system of different image extensions.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Low-Light (LOL) dataset  is a publicly available dark-light paired images dataset in the real sense and we used LOL dataset to train the model.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MIT-Adobe FiveK , Dark-Net , UNIQUE were some other datasets which we used for testing the proposed method , these datasets consists of almost 1500 images.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 (Structural similarity), PSNR (Peak signal-to-noise ratio), MSE (mean-square error), FSIM (Feature similarity indexing method)  were some metrices to check the accuracy and quality of the images.</a:t>
            </a:r>
          </a:p>
        </p:txBody>
      </p:sp>
    </p:spTree>
    <p:extLst>
      <p:ext uri="{BB962C8B-B14F-4D97-AF65-F5344CB8AC3E}">
        <p14:creationId xmlns:p14="http://schemas.microsoft.com/office/powerpoint/2010/main" val="178407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88D35-FE42-417E-9752-19B6A53D0C51}"/>
              </a:ext>
            </a:extLst>
          </p:cNvPr>
          <p:cNvSpPr txBox="1">
            <a:spLocks/>
          </p:cNvSpPr>
          <p:nvPr/>
        </p:nvSpPr>
        <p:spPr>
          <a:xfrm>
            <a:off x="415600" y="1625399"/>
            <a:ext cx="11360800" cy="4555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152396" indent="0" algn="just">
              <a:buFont typeface="Arial" panose="020B0604020202020204" pitchFamily="34" charset="0"/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EE01B5-58AE-4DEC-8C60-8AF4039FA6BF}"/>
              </a:ext>
            </a:extLst>
          </p:cNvPr>
          <p:cNvCxnSpPr>
            <a:cxnSpLocks/>
          </p:cNvCxnSpPr>
          <p:nvPr/>
        </p:nvCxnSpPr>
        <p:spPr>
          <a:xfrm>
            <a:off x="0" y="677401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EFF686-652C-441A-BE99-13151E526FFB}"/>
              </a:ext>
            </a:extLst>
          </p:cNvPr>
          <p:cNvCxnSpPr/>
          <p:nvPr/>
        </p:nvCxnSpPr>
        <p:spPr>
          <a:xfrm>
            <a:off x="0" y="6171721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878A0F0-450C-4641-8FCA-6D376B973B35}"/>
              </a:ext>
            </a:extLst>
          </p:cNvPr>
          <p:cNvSpPr txBox="1"/>
          <p:nvPr/>
        </p:nvSpPr>
        <p:spPr>
          <a:xfrm>
            <a:off x="516835" y="284595"/>
            <a:ext cx="8093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Image Enhancement Using Deep Learning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DAC41D9-CAF1-4327-8B59-07BA060CCD97}"/>
              </a:ext>
            </a:extLst>
          </p:cNvPr>
          <p:cNvSpPr txBox="1">
            <a:spLocks/>
          </p:cNvSpPr>
          <p:nvPr/>
        </p:nvSpPr>
        <p:spPr>
          <a:xfrm>
            <a:off x="415600" y="6183153"/>
            <a:ext cx="3581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 of CSE, SVCE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AFEF0C-1B63-4785-9D26-82587937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99117"/>
            <a:ext cx="3418643" cy="3474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2021-22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18D3531-D7A2-D582-2282-B8DEF63053F7}"/>
              </a:ext>
            </a:extLst>
          </p:cNvPr>
          <p:cNvSpPr txBox="1">
            <a:spLocks/>
          </p:cNvSpPr>
          <p:nvPr/>
        </p:nvSpPr>
        <p:spPr>
          <a:xfrm>
            <a:off x="838200" y="1032012"/>
            <a:ext cx="10515600" cy="49791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B7D0F0-EBD8-C760-5741-A2000AD60788}"/>
              </a:ext>
            </a:extLst>
          </p:cNvPr>
          <p:cNvSpPr txBox="1"/>
          <p:nvPr/>
        </p:nvSpPr>
        <p:spPr>
          <a:xfrm>
            <a:off x="1006679" y="1593908"/>
            <a:ext cx="10515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accent1"/>
                </a:solidFill>
              </a:rPr>
              <a:t>Objective </a:t>
            </a:r>
            <a:r>
              <a:rPr lang="en-IN" dirty="0"/>
              <a:t>:The main objective of this module is to test the accuracy of the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accent1"/>
                </a:solidFill>
              </a:rPr>
              <a:t>Input</a:t>
            </a:r>
            <a:r>
              <a:rPr lang="en-IN" b="1" dirty="0"/>
              <a:t> </a:t>
            </a:r>
            <a:r>
              <a:rPr lang="en-IN" dirty="0"/>
              <a:t>: Both Image input and output is given as input to compare.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accent1"/>
                </a:solidFill>
              </a:rPr>
              <a:t>Output</a:t>
            </a:r>
            <a:r>
              <a:rPr lang="en-IN" dirty="0"/>
              <a:t> : The accuracy of the model is known by factors like </a:t>
            </a:r>
            <a:r>
              <a:rPr lang="en-IN" b="1" dirty="0"/>
              <a:t>PSNR , SSIM , MAE</a:t>
            </a:r>
            <a:r>
              <a:rPr lang="en-IN" dirty="0"/>
              <a:t>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PyTorch is a python framework and module which can be used to train and test a model at architectural or</a:t>
            </a:r>
          </a:p>
          <a:p>
            <a:r>
              <a:rPr lang="en-IN" dirty="0"/>
              <a:t>   Neural layer of the  network  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EAB570-8A9C-8715-1F37-D0E863AA6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40" y="4368629"/>
            <a:ext cx="3189000" cy="1213724"/>
          </a:xfrm>
          <a:prstGeom prst="rect">
            <a:avLst/>
          </a:prstGeom>
        </p:spPr>
      </p:pic>
      <p:pic>
        <p:nvPicPr>
          <p:cNvPr id="13" name="Picture 2" descr="All about Structural Similarity Index (SSIM): Theory + Code in PyTorch | by  Pranjal Datta | SRM MIC | Medium">
            <a:extLst>
              <a:ext uri="{FF2B5EF4-FFF2-40B4-BE49-F238E27FC236}">
                <a16:creationId xmlns:a16="http://schemas.microsoft.com/office/drawing/2014/main" id="{8CE19ADE-0DCB-823A-D234-CC8E9F8FB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245" y="4539364"/>
            <a:ext cx="3344789" cy="87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Peak signal-to-noise ratio - Wikipedia">
            <a:extLst>
              <a:ext uri="{FF2B5EF4-FFF2-40B4-BE49-F238E27FC236}">
                <a16:creationId xmlns:a16="http://schemas.microsoft.com/office/drawing/2014/main" id="{2F5D9A0E-2A03-CD34-BF71-CC98403C7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600" y="4282934"/>
            <a:ext cx="351472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0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A906A-C884-4AEA-837D-237DC32F41FA}"/>
              </a:ext>
            </a:extLst>
          </p:cNvPr>
          <p:cNvSpPr txBox="1">
            <a:spLocks/>
          </p:cNvSpPr>
          <p:nvPr/>
        </p:nvSpPr>
        <p:spPr>
          <a:xfrm>
            <a:off x="415600" y="843369"/>
            <a:ext cx="11360800" cy="763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88D35-FE42-417E-9752-19B6A53D0C51}"/>
              </a:ext>
            </a:extLst>
          </p:cNvPr>
          <p:cNvSpPr txBox="1">
            <a:spLocks/>
          </p:cNvSpPr>
          <p:nvPr/>
        </p:nvSpPr>
        <p:spPr>
          <a:xfrm>
            <a:off x="415600" y="1625399"/>
            <a:ext cx="11360800" cy="4555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152396" indent="0" algn="just">
              <a:buFont typeface="Arial" panose="020B0604020202020204" pitchFamily="34" charset="0"/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EE01B5-58AE-4DEC-8C60-8AF4039FA6BF}"/>
              </a:ext>
            </a:extLst>
          </p:cNvPr>
          <p:cNvCxnSpPr>
            <a:cxnSpLocks/>
          </p:cNvCxnSpPr>
          <p:nvPr/>
        </p:nvCxnSpPr>
        <p:spPr>
          <a:xfrm>
            <a:off x="0" y="677401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EFF686-652C-441A-BE99-13151E526FFB}"/>
              </a:ext>
            </a:extLst>
          </p:cNvPr>
          <p:cNvCxnSpPr/>
          <p:nvPr/>
        </p:nvCxnSpPr>
        <p:spPr>
          <a:xfrm>
            <a:off x="0" y="6171721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878A0F0-450C-4641-8FCA-6D376B973B35}"/>
              </a:ext>
            </a:extLst>
          </p:cNvPr>
          <p:cNvSpPr txBox="1"/>
          <p:nvPr/>
        </p:nvSpPr>
        <p:spPr>
          <a:xfrm>
            <a:off x="516835" y="284595"/>
            <a:ext cx="8093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Image Enhancement Using Deep Learning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DAC41D9-CAF1-4327-8B59-07BA060CCD97}"/>
              </a:ext>
            </a:extLst>
          </p:cNvPr>
          <p:cNvSpPr txBox="1">
            <a:spLocks/>
          </p:cNvSpPr>
          <p:nvPr/>
        </p:nvSpPr>
        <p:spPr>
          <a:xfrm>
            <a:off x="415600" y="6183153"/>
            <a:ext cx="3581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 of CSE, SVCE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AFEF0C-1B63-4785-9D26-82587937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99117"/>
            <a:ext cx="3418643" cy="3474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2021-22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B274704C-671C-07F7-6F05-0AFC897E1A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45C4CF-DB0C-5F85-EB44-A107D030E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674" y="990789"/>
            <a:ext cx="5450150" cy="39395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61164A-3839-586A-2F7C-FFA18E255F4B}"/>
              </a:ext>
            </a:extLst>
          </p:cNvPr>
          <p:cNvSpPr txBox="1"/>
          <p:nvPr/>
        </p:nvSpPr>
        <p:spPr>
          <a:xfrm>
            <a:off x="2610035" y="5096195"/>
            <a:ext cx="655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Quantitative comparision of several metric between our         method and state-of-the-art methods on LOL dataset.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45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1_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2014</TotalTime>
  <Words>1132</Words>
  <Application>Microsoft Office PowerPoint</Application>
  <PresentationFormat>Widescreen</PresentationFormat>
  <Paragraphs>141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Gill Sans MT</vt:lpstr>
      <vt:lpstr>Times New Roman</vt:lpstr>
      <vt:lpstr>1_Gallery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ALTERDROID:Differental fault analysis of obfuscated smartphone malware</dc:title>
  <dc:creator>prashant goud</dc:creator>
  <cp:lastModifiedBy>charish patel m n</cp:lastModifiedBy>
  <cp:revision>286</cp:revision>
  <dcterms:created xsi:type="dcterms:W3CDTF">2016-01-25T07:10:47Z</dcterms:created>
  <dcterms:modified xsi:type="dcterms:W3CDTF">2022-07-26T09:49:17Z</dcterms:modified>
</cp:coreProperties>
</file>